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401" r:id="rId3"/>
    <p:sldId id="277" r:id="rId4"/>
    <p:sldId id="402" r:id="rId5"/>
    <p:sldId id="407" r:id="rId6"/>
    <p:sldId id="403" r:id="rId7"/>
    <p:sldId id="408" r:id="rId8"/>
    <p:sldId id="410" r:id="rId9"/>
    <p:sldId id="405" r:id="rId10"/>
    <p:sldId id="409" r:id="rId11"/>
    <p:sldId id="406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20" r:id="rId21"/>
    <p:sldId id="423" r:id="rId22"/>
    <p:sldId id="424" r:id="rId23"/>
    <p:sldId id="419" r:id="rId24"/>
    <p:sldId id="421" r:id="rId25"/>
    <p:sldId id="422" r:id="rId26"/>
    <p:sldId id="425" r:id="rId27"/>
    <p:sldId id="427" r:id="rId28"/>
    <p:sldId id="426" r:id="rId29"/>
    <p:sldId id="428" r:id="rId30"/>
    <p:sldId id="429" r:id="rId31"/>
    <p:sldId id="43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2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4.2 en 4.3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4 minuten zonder overleg.</a:t>
            </a:r>
          </a:p>
          <a:p>
            <a:r>
              <a:rPr lang="nl-NL" sz="2500" dirty="0" smtClean="0"/>
              <a:t>Eerder klaar, </a:t>
            </a:r>
            <a:r>
              <a:rPr lang="nl-NL" sz="2500" dirty="0" smtClean="0"/>
              <a:t>verder met lezen en opgave 4.4</a:t>
            </a:r>
            <a:endParaRPr lang="nl-NL" sz="2500" dirty="0" smtClean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847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305763" cy="676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91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3117"/>
          <a:stretch/>
        </p:blipFill>
        <p:spPr>
          <a:xfrm>
            <a:off x="0" y="0"/>
            <a:ext cx="12192000" cy="1219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2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05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dus een </a:t>
            </a:r>
            <a:r>
              <a:rPr lang="nl-NL" dirty="0" err="1" smtClean="0"/>
              <a:t>lorenz</a:t>
            </a:r>
            <a:r>
              <a:rPr lang="nl-NL" dirty="0" smtClean="0"/>
              <a:t> curve?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grafiek die de verhouding weergeeft tussen arm en rijk.</a:t>
            </a:r>
          </a:p>
          <a:p>
            <a:r>
              <a:rPr lang="nl-NL" sz="2500" dirty="0" smtClean="0"/>
              <a:t>Hoe meer de lijn van de diagonaal af komt te liggen, hoe schever de inkomsten verdeling is in een land.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75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Bij progressief belasting stelsel. Hoger je inkomens betalen </a:t>
            </a:r>
            <a:r>
              <a:rPr lang="nl-NL" sz="2500" b="1" i="1" u="sng" dirty="0" smtClean="0"/>
              <a:t>relatief</a:t>
            </a:r>
            <a:r>
              <a:rPr lang="nl-NL" sz="2500" dirty="0" smtClean="0"/>
              <a:t> meer belasting.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, de sterkste schouders dragen de zwaarste lasten.</a:t>
            </a:r>
          </a:p>
          <a:p>
            <a:r>
              <a:rPr lang="nl-NL" sz="2500" dirty="0" smtClean="0"/>
              <a:t>Dit noemen we het </a:t>
            </a:r>
            <a:r>
              <a:rPr lang="nl-NL" sz="2500" b="1" dirty="0" smtClean="0"/>
              <a:t>draagkrachtbeginsel.</a:t>
            </a:r>
          </a:p>
          <a:p>
            <a:r>
              <a:rPr lang="nl-NL" sz="2500" dirty="0" smtClean="0"/>
              <a:t>Wanneer alle spellende leden bij een vereniging contributie betalen, betaald iedereen eigenlijk voor zijn eigen gebruik.</a:t>
            </a:r>
          </a:p>
          <a:p>
            <a:r>
              <a:rPr lang="nl-NL" sz="2500" dirty="0" smtClean="0"/>
              <a:t>Dit noemen we het </a:t>
            </a:r>
            <a:r>
              <a:rPr lang="nl-NL" sz="2500" b="1" dirty="0" smtClean="0"/>
              <a:t>profijtbeginsel: </a:t>
            </a:r>
            <a:r>
              <a:rPr lang="nl-NL" sz="2500" dirty="0" smtClean="0"/>
              <a:t>de gebruiker betaald voor de geleverde diensten.</a:t>
            </a:r>
          </a:p>
        </p:txBody>
      </p:sp>
    </p:spTree>
    <p:extLst>
      <p:ext uri="{BB962C8B-B14F-4D97-AF65-F5344CB8AC3E}">
        <p14:creationId xmlns:p14="http://schemas.microsoft.com/office/powerpoint/2010/main" val="416796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4.4 en als je klaar bent begin aan 4.5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4 minuten zonder overleg.</a:t>
            </a:r>
          </a:p>
          <a:p>
            <a:r>
              <a:rPr lang="nl-NL" sz="2500" dirty="0" smtClean="0"/>
              <a:t>Eerder klaar, </a:t>
            </a:r>
            <a:r>
              <a:rPr lang="nl-NL" sz="2500" dirty="0" smtClean="0"/>
              <a:t>verder met lezen en opgave 4.5</a:t>
            </a:r>
            <a:endParaRPr lang="nl-NL" sz="2500" dirty="0" smtClean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285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921"/>
          <a:stretch/>
        </p:blipFill>
        <p:spPr>
          <a:xfrm>
            <a:off x="0" y="1"/>
            <a:ext cx="12192000" cy="5486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438"/>
          <a:stretch/>
        </p:blipFill>
        <p:spPr>
          <a:xfrm>
            <a:off x="0" y="1"/>
            <a:ext cx="12192000" cy="174345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137"/>
          <a:stretch/>
        </p:blipFill>
        <p:spPr>
          <a:xfrm>
            <a:off x="0" y="1"/>
            <a:ext cx="12192000" cy="21336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8965"/>
          <a:stretch/>
        </p:blipFill>
        <p:spPr>
          <a:xfrm>
            <a:off x="0" y="1"/>
            <a:ext cx="12192000" cy="256032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0536"/>
          <a:stretch/>
        </p:blipFill>
        <p:spPr>
          <a:xfrm>
            <a:off x="0" y="1"/>
            <a:ext cx="12192000" cy="291388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1235"/>
          <a:stretch/>
        </p:blipFill>
        <p:spPr>
          <a:xfrm>
            <a:off x="0" y="1"/>
            <a:ext cx="12192000" cy="33040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388"/>
          <a:stretch/>
        </p:blipFill>
        <p:spPr>
          <a:xfrm>
            <a:off x="0" y="1"/>
            <a:ext cx="12192000" cy="363321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9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8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Verder met </a:t>
            </a:r>
            <a:r>
              <a:rPr lang="nl-NL" dirty="0" smtClean="0"/>
              <a:t>opgave 4.5, eerder klaar? Opgave 4.6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4 minuten zonder overleg.</a:t>
            </a:r>
          </a:p>
          <a:p>
            <a:r>
              <a:rPr lang="nl-NL" sz="2500" dirty="0" smtClean="0"/>
              <a:t>Eerder klaar, </a:t>
            </a:r>
            <a:r>
              <a:rPr lang="nl-NL" sz="2500" dirty="0" smtClean="0"/>
              <a:t>verder met lezen en opgave 4.5</a:t>
            </a:r>
            <a:endParaRPr lang="nl-NL" sz="2500" dirty="0" smtClean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842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529"/>
          <a:stretch/>
        </p:blipFill>
        <p:spPr>
          <a:xfrm>
            <a:off x="0" y="0"/>
            <a:ext cx="12192000" cy="72121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52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0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12924" cy="68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8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toets: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Verder met </a:t>
            </a:r>
            <a:r>
              <a:rPr lang="nl-NL" dirty="0" smtClean="0"/>
              <a:t>opgave 4.6, eerder klaar? Opgave 4.7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4 minuten zonder overleg.</a:t>
            </a:r>
          </a:p>
          <a:p>
            <a:r>
              <a:rPr lang="nl-NL" sz="2500" dirty="0" smtClean="0"/>
              <a:t>Eerder klaar, </a:t>
            </a:r>
            <a:r>
              <a:rPr lang="nl-NL" sz="2500" dirty="0" smtClean="0"/>
              <a:t>verder met lezen en opgave 4.5</a:t>
            </a:r>
            <a:endParaRPr lang="nl-NL" sz="2500" dirty="0" smtClean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5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00" y="-1"/>
            <a:ext cx="12069699" cy="15148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84780"/>
          <a:stretch/>
        </p:blipFill>
        <p:spPr>
          <a:xfrm>
            <a:off x="0" y="1342405"/>
            <a:ext cx="12191999" cy="4132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2449"/>
          <a:stretch/>
        </p:blipFill>
        <p:spPr>
          <a:xfrm>
            <a:off x="0" y="1342405"/>
            <a:ext cx="12191999" cy="12910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39427"/>
          <a:stretch/>
        </p:blipFill>
        <p:spPr>
          <a:xfrm>
            <a:off x="0" y="1342405"/>
            <a:ext cx="12191999" cy="164463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2404"/>
            <a:ext cx="12191999" cy="271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4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388352" cy="679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Primaire en secundaire inkomensverdeling.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 smtClean="0"/>
              <a:t>De primaire inkomensverdeling = hoe het loon/winst/rente/huur/pacht zijn verdeeld.</a:t>
            </a:r>
          </a:p>
          <a:p>
            <a:r>
              <a:rPr lang="nl-NL" sz="2500" dirty="0" smtClean="0"/>
              <a:t>Secundaire inkomensverdeling = de inkomensverdeling nadat de overheid belasting en sociale inkomens heeft ingehouden en uitkeringen en subsidies heeft verstrekt.</a:t>
            </a:r>
          </a:p>
          <a:p>
            <a:r>
              <a:rPr lang="nl-NL" sz="2500" dirty="0" smtClean="0"/>
              <a:t>Secundaire inkomensverdeling = primair inkomen – ingehouden belasting en sociale premies + uitkeringen en subsidies.</a:t>
            </a:r>
          </a:p>
          <a:p>
            <a:r>
              <a:rPr lang="nl-NL" sz="2500" dirty="0" smtClean="0"/>
              <a:t>Vaak is de verdeling na belasting minder ongelijk dan ervoor.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2701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4.7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4.7.</a:t>
            </a:r>
          </a:p>
          <a:p>
            <a:r>
              <a:rPr lang="nl-NL" sz="2500" dirty="0" smtClean="0"/>
              <a:t>Kom je er niet uit, lees de theorie voor de opdracht</a:t>
            </a:r>
          </a:p>
          <a:p>
            <a:r>
              <a:rPr lang="nl-NL" sz="2500" dirty="0" smtClean="0"/>
              <a:t>Eerder klaar? Opgave 4.8, grote opgave</a:t>
            </a:r>
          </a:p>
          <a:p>
            <a:r>
              <a:rPr lang="nl-NL" sz="2500" dirty="0" smtClean="0"/>
              <a:t>10 </a:t>
            </a:r>
            <a:r>
              <a:rPr lang="nl-NL" sz="2500" dirty="0" smtClean="0"/>
              <a:t>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164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3275"/>
          <a:stretch/>
        </p:blipFill>
        <p:spPr>
          <a:xfrm>
            <a:off x="0" y="0"/>
            <a:ext cx="12192000" cy="328411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78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4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r>
              <a:rPr lang="nl-NL" dirty="0" smtClean="0"/>
              <a:t>4.8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Kom </a:t>
            </a:r>
            <a:r>
              <a:rPr lang="nl-NL" sz="2500" dirty="0" smtClean="0"/>
              <a:t>je er niet uit, lees de theorie voor de opdracht</a:t>
            </a:r>
          </a:p>
          <a:p>
            <a:r>
              <a:rPr lang="nl-NL" sz="2500" dirty="0" smtClean="0"/>
              <a:t>Eerder klaar? Opgave 4.9, lastige opgaves.</a:t>
            </a:r>
          </a:p>
          <a:p>
            <a:r>
              <a:rPr lang="nl-NL" sz="2500" dirty="0" smtClean="0"/>
              <a:t>10 </a:t>
            </a:r>
            <a:r>
              <a:rPr lang="nl-NL" sz="2500" dirty="0" smtClean="0"/>
              <a:t>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923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678"/>
          <a:stretch/>
        </p:blipFill>
        <p:spPr>
          <a:xfrm>
            <a:off x="0" y="1"/>
            <a:ext cx="12192000" cy="8656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342"/>
          <a:stretch/>
        </p:blipFill>
        <p:spPr>
          <a:xfrm>
            <a:off x="0" y="1"/>
            <a:ext cx="12192000" cy="169468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451"/>
          <a:stretch/>
        </p:blipFill>
        <p:spPr>
          <a:xfrm>
            <a:off x="0" y="1"/>
            <a:ext cx="12192000" cy="280416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1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r>
              <a:rPr lang="nl-NL" dirty="0" smtClean="0"/>
              <a:t>4.9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Kom </a:t>
            </a:r>
            <a:r>
              <a:rPr lang="nl-NL" sz="2500" dirty="0" smtClean="0"/>
              <a:t>je er niet uit, lees de theorie voor de opdracht</a:t>
            </a:r>
          </a:p>
          <a:p>
            <a:r>
              <a:rPr lang="nl-NL" sz="2500" dirty="0" smtClean="0"/>
              <a:t>15 </a:t>
            </a:r>
            <a:r>
              <a:rPr lang="nl-NL" sz="2500" dirty="0" smtClean="0"/>
              <a:t>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8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7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6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1905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43914" y="26601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703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815"/>
          <a:stretch/>
        </p:blipFill>
        <p:spPr>
          <a:xfrm>
            <a:off x="0" y="0"/>
            <a:ext cx="12192000" cy="45110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852"/>
          <a:stretch/>
        </p:blipFill>
        <p:spPr>
          <a:xfrm>
            <a:off x="0" y="0"/>
            <a:ext cx="12192000" cy="8900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821"/>
          <a:stretch/>
        </p:blipFill>
        <p:spPr>
          <a:xfrm>
            <a:off x="0" y="0"/>
            <a:ext cx="12192000" cy="32064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6070"/>
          <a:stretch/>
        </p:blipFill>
        <p:spPr>
          <a:xfrm>
            <a:off x="0" y="0"/>
            <a:ext cx="12192000" cy="352348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0760"/>
          <a:stretch/>
        </p:blipFill>
        <p:spPr>
          <a:xfrm>
            <a:off x="0" y="0"/>
            <a:ext cx="12192000" cy="381609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4346"/>
          <a:stretch/>
        </p:blipFill>
        <p:spPr>
          <a:xfrm>
            <a:off x="0" y="0"/>
            <a:ext cx="12192000" cy="416966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9700"/>
          <a:stretch/>
        </p:blipFill>
        <p:spPr>
          <a:xfrm>
            <a:off x="0" y="0"/>
            <a:ext cx="12192000" cy="442569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2621"/>
          <a:stretch/>
        </p:blipFill>
        <p:spPr>
          <a:xfrm>
            <a:off x="0" y="0"/>
            <a:ext cx="12192000" cy="481584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1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36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5695"/>
            <a:ext cx="8596668" cy="1320800"/>
          </a:xfrm>
        </p:spPr>
        <p:txBody>
          <a:bodyPr/>
          <a:lstStyle/>
          <a:p>
            <a:r>
              <a:rPr lang="nl-NL" dirty="0" smtClean="0"/>
              <a:t>Planner aankomende 3 lessen.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600" dirty="0" smtClean="0"/>
              <a:t>Les 1</a:t>
            </a:r>
            <a:r>
              <a:rPr lang="nl-NL" sz="2600" dirty="0" smtClean="0"/>
              <a:t>: nabespreken toets, start H4 </a:t>
            </a:r>
            <a:r>
              <a:rPr lang="nl-NL" sz="2600" dirty="0" err="1" smtClean="0"/>
              <a:t>tm</a:t>
            </a:r>
            <a:r>
              <a:rPr lang="nl-NL" sz="2600" dirty="0" smtClean="0"/>
              <a:t> 4.3</a:t>
            </a:r>
          </a:p>
          <a:p>
            <a:r>
              <a:rPr lang="nl-NL" sz="2600" dirty="0" smtClean="0"/>
              <a:t>Les 2: 4.4 t/m 4.7</a:t>
            </a:r>
          </a:p>
          <a:p>
            <a:r>
              <a:rPr lang="nl-NL" sz="2600" dirty="0" smtClean="0"/>
              <a:t>Les 3: 4.8 + 4.9</a:t>
            </a:r>
          </a:p>
          <a:p>
            <a:endParaRPr lang="nl-NL" sz="2600" dirty="0" smtClean="0"/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50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1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0509"/>
          <a:stretch/>
        </p:blipFill>
        <p:spPr>
          <a:xfrm>
            <a:off x="0" y="-1"/>
            <a:ext cx="6949440" cy="61447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949440" cy="686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78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Ongelijke inkomensverdeling. Samen lezen 4.1</a:t>
            </a:r>
          </a:p>
          <a:p>
            <a:r>
              <a:rPr lang="nl-NL" sz="2500" dirty="0" smtClean="0"/>
              <a:t>Kolom 2: aantal mensen, per groep 20%</a:t>
            </a:r>
          </a:p>
          <a:p>
            <a:r>
              <a:rPr lang="nl-NL" sz="2500" dirty="0" smtClean="0"/>
              <a:t>Kolom 3: hoeveel de groep in totaal verdiend.</a:t>
            </a:r>
          </a:p>
          <a:p>
            <a:r>
              <a:rPr lang="nl-NL" sz="2500" dirty="0" smtClean="0"/>
              <a:t>De armste 20%, groep 1. verdiend in totaal 440.</a:t>
            </a:r>
          </a:p>
          <a:p>
            <a:r>
              <a:rPr lang="nl-NL" sz="2500" dirty="0" smtClean="0"/>
              <a:t>Groep 4: verdiend in totaal 960 van de 4000 euro = 24%.</a:t>
            </a:r>
          </a:p>
          <a:p>
            <a:r>
              <a:rPr lang="nl-NL" sz="2500" dirty="0" smtClean="0"/>
              <a:t>Kolom 4: cumulatief personen. Betekenis?</a:t>
            </a:r>
          </a:p>
          <a:p>
            <a:r>
              <a:rPr lang="nl-NL" sz="2500" dirty="0" smtClean="0"/>
              <a:t>Kolom 5: cumulatief inkomen? Betekenis?</a:t>
            </a:r>
          </a:p>
          <a:p>
            <a:r>
              <a:rPr lang="nl-NL" sz="2500" dirty="0" smtClean="0"/>
              <a:t>Vul tabel 4.1 in.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26998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4.1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4 minuten zonder overleg.</a:t>
            </a:r>
          </a:p>
          <a:p>
            <a:r>
              <a:rPr lang="nl-NL" sz="2500" dirty="0" smtClean="0"/>
              <a:t>Eerder klaar, </a:t>
            </a:r>
            <a:r>
              <a:rPr lang="nl-NL" sz="2500" dirty="0" smtClean="0"/>
              <a:t>verder met opgave 4.2</a:t>
            </a:r>
            <a:endParaRPr lang="nl-NL" sz="2500" dirty="0" smtClean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937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47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9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85092" cy="685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489397"/>
            <a:ext cx="3843151" cy="5551965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Kijken naar Lorenz Curve A.</a:t>
            </a:r>
          </a:p>
          <a:p>
            <a:r>
              <a:rPr lang="nl-NL" sz="2500" dirty="0" smtClean="0"/>
              <a:t>De armste 20% van de bevolking verdiend?</a:t>
            </a:r>
          </a:p>
          <a:p>
            <a:r>
              <a:rPr lang="nl-NL" sz="2500" dirty="0" smtClean="0"/>
              <a:t>11%</a:t>
            </a:r>
          </a:p>
          <a:p>
            <a:r>
              <a:rPr lang="nl-NL" sz="2500" dirty="0" smtClean="0"/>
              <a:t>De armste 40% van de bevolking verdiend?</a:t>
            </a:r>
          </a:p>
          <a:p>
            <a:r>
              <a:rPr lang="nl-NL" sz="2500" dirty="0" smtClean="0"/>
              <a:t>24%</a:t>
            </a:r>
          </a:p>
          <a:p>
            <a:r>
              <a:rPr lang="nl-NL" sz="2500" dirty="0" smtClean="0"/>
              <a:t>De rijkste 20% van de bevolking verdiend?</a:t>
            </a:r>
          </a:p>
          <a:p>
            <a:r>
              <a:rPr lang="nl-NL" sz="2500" dirty="0" smtClean="0"/>
              <a:t>35%.</a:t>
            </a:r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223" y="-3062"/>
            <a:ext cx="7572777" cy="683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Herverdelen.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Als na belasting de verhoudingen kleiner worden, is er sprake van nivellering.</a:t>
            </a:r>
          </a:p>
          <a:p>
            <a:r>
              <a:rPr lang="nl-NL" sz="2500" dirty="0" smtClean="0"/>
              <a:t>Als na belasting de verhouding groter worden, is er sprake van denivellering.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407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1983</TotalTime>
  <Words>679</Words>
  <Application>Microsoft Office PowerPoint</Application>
  <PresentationFormat>Breedbeeld</PresentationFormat>
  <Paragraphs>159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Facet</vt:lpstr>
      <vt:lpstr>Welkom 4 Havo.</vt:lpstr>
      <vt:lpstr>Nabespreken toets:</vt:lpstr>
      <vt:lpstr>Planner aankomende 3 lessen. </vt:lpstr>
      <vt:lpstr>Hoofdstuk 4.</vt:lpstr>
      <vt:lpstr>Maak opgave 4.1</vt:lpstr>
      <vt:lpstr>PowerPoint-presentatie</vt:lpstr>
      <vt:lpstr>PowerPoint-presentatie</vt:lpstr>
      <vt:lpstr>PowerPoint-presentatie</vt:lpstr>
      <vt:lpstr>Herverdelen.</vt:lpstr>
      <vt:lpstr>Maak opgave 4.2 en 4.3</vt:lpstr>
      <vt:lpstr>PowerPoint-presentatie</vt:lpstr>
      <vt:lpstr>PowerPoint-presentatie</vt:lpstr>
      <vt:lpstr>Wat is dus een lorenz curve?</vt:lpstr>
      <vt:lpstr>PowerPoint-presentatie</vt:lpstr>
      <vt:lpstr>Maak opgave 4.4 en als je klaar bent begin aan 4.5</vt:lpstr>
      <vt:lpstr>PowerPoint-presentatie</vt:lpstr>
      <vt:lpstr>Verder met opgave 4.5, eerder klaar? Opgave 4.6</vt:lpstr>
      <vt:lpstr>PowerPoint-presentatie</vt:lpstr>
      <vt:lpstr>PowerPoint-presentatie</vt:lpstr>
      <vt:lpstr>Verder met opgave 4.6, eerder klaar? Opgave 4.7</vt:lpstr>
      <vt:lpstr>PowerPoint-presentatie</vt:lpstr>
      <vt:lpstr>PowerPoint-presentatie</vt:lpstr>
      <vt:lpstr>Primaire en secundaire inkomensverdeling.</vt:lpstr>
      <vt:lpstr>Opdracht 4.7</vt:lpstr>
      <vt:lpstr>PowerPoint-presentatie</vt:lpstr>
      <vt:lpstr>Opdracht 4.8</vt:lpstr>
      <vt:lpstr>PowerPoint-presentatie</vt:lpstr>
      <vt:lpstr>Opdracht 4.9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62</cp:revision>
  <dcterms:created xsi:type="dcterms:W3CDTF">2016-09-06T06:57:02Z</dcterms:created>
  <dcterms:modified xsi:type="dcterms:W3CDTF">2018-01-22T08:30:30Z</dcterms:modified>
</cp:coreProperties>
</file>